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73" r:id="rId2"/>
    <p:sldId id="256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9" r:id="rId12"/>
    <p:sldId id="267" r:id="rId13"/>
    <p:sldId id="268" r:id="rId14"/>
    <p:sldId id="270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550" autoAdjust="0"/>
  </p:normalViewPr>
  <p:slideViewPr>
    <p:cSldViewPr>
      <p:cViewPr varScale="1">
        <p:scale>
          <a:sx n="97" d="100"/>
          <a:sy n="97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smtClean="0"/>
            </a:lvl1pPr>
          </a:lstStyle>
          <a:p>
            <a:pPr>
              <a:defRPr/>
            </a:pPr>
            <a:fld id="{A73EA8ED-C342-4E36-8580-7070D0A1A72F}" type="datetimeFigureOut">
              <a:rPr lang="en-US"/>
              <a:pPr>
                <a:defRPr/>
              </a:pPr>
              <a:t>12/4/2008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40F16516-D73D-4A9C-8597-0698A9B12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3D15-FAAC-47EE-801E-E51602D9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08E21-79ED-4236-AB71-0D43D3462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F0AF-B8CA-4107-A36C-D81F7F2D2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EE6B-FC30-4EB7-A3B7-C0BABB7D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6D93-3950-4879-9997-F06E23FB1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4E44-0539-4974-8763-8ED1DD15C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DDEE0-0EAF-4147-B1D9-B7466F98E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91CC6-91A6-4F52-BFE9-D7FC17C23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1B45-9AEC-4253-A601-15A4DE406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15A19-6616-4511-BB57-990EE6963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B0F74-7314-44B8-8AB4-F9FF37E93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6B4008D-94D8-4A2B-8743-7408F80D8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lasticsurgery4u.com/procedure_folder/ears/ear_surgery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A&amp;P Unit 4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Lecture 6A</a:t>
            </a:r>
          </a:p>
        </p:txBody>
      </p:sp>
      <p:pic>
        <p:nvPicPr>
          <p:cNvPr id="2051" name="Picture 10" descr="C:\Documents and Settings\GaryB.SFCC\Local Settings\Temporary Internet Files\Content.IE5\L3E0T3PC\MCj021152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057400"/>
            <a:ext cx="1482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Internal Anatomy of the Bony Labyrinth with details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of the Organ of Corti</a:t>
            </a:r>
          </a:p>
        </p:txBody>
      </p:sp>
      <p:pic>
        <p:nvPicPr>
          <p:cNvPr id="11267" name="Picture 3" descr="1774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Events involved in the creation of an Auditory action impulse</a:t>
            </a:r>
          </a:p>
        </p:txBody>
      </p:sp>
      <p:pic>
        <p:nvPicPr>
          <p:cNvPr id="12291" name="Picture 3" descr="E:\MEDIA\1774\177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146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524000"/>
            <a:ext cx="51371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b="1"/>
              <a:t>Pinna directs sound waves</a:t>
            </a:r>
          </a:p>
          <a:p>
            <a:pPr marL="457200" indent="-457200"/>
            <a:r>
              <a:rPr lang="en-US" b="1"/>
              <a:t>	into the external auditory</a:t>
            </a:r>
          </a:p>
          <a:p>
            <a:pPr marL="457200" indent="-457200"/>
            <a:r>
              <a:rPr lang="en-US" b="1"/>
              <a:t>	meatus.</a:t>
            </a:r>
          </a:p>
          <a:p>
            <a:pPr marL="457200" indent="-457200">
              <a:buFontTx/>
              <a:buAutoNum type="arabicPeriod" startAt="2"/>
            </a:pPr>
            <a:r>
              <a:rPr lang="en-US" b="1"/>
              <a:t>Sound waves cause the </a:t>
            </a:r>
          </a:p>
          <a:p>
            <a:pPr marL="457200" indent="-457200"/>
            <a:r>
              <a:rPr lang="en-US" b="1"/>
              <a:t>	tympanic membrane to</a:t>
            </a:r>
          </a:p>
          <a:p>
            <a:pPr marL="457200" indent="-457200"/>
            <a:r>
              <a:rPr lang="en-US" b="1"/>
              <a:t>	vibrate.</a:t>
            </a:r>
          </a:p>
          <a:p>
            <a:pPr marL="457200" indent="-457200"/>
            <a:r>
              <a:rPr lang="en-US" b="1"/>
              <a:t>		a.  Slowly for low-</a:t>
            </a:r>
          </a:p>
          <a:p>
            <a:pPr marL="457200" indent="-457200"/>
            <a:r>
              <a:rPr lang="en-US" b="1"/>
              <a:t>		     frequency sounds</a:t>
            </a:r>
          </a:p>
          <a:p>
            <a:pPr marL="457200" indent="-457200"/>
            <a:r>
              <a:rPr lang="en-US" b="1"/>
              <a:t>		b.  Rapidly for high-</a:t>
            </a:r>
          </a:p>
          <a:p>
            <a:pPr marL="457200" indent="-457200"/>
            <a:r>
              <a:rPr lang="en-US" b="1"/>
              <a:t>		     frequency sounds</a:t>
            </a:r>
          </a:p>
          <a:p>
            <a:pPr marL="457200" indent="-457200"/>
            <a:r>
              <a:rPr lang="en-US" b="1"/>
              <a:t>		c.  Distance the membrane</a:t>
            </a:r>
          </a:p>
          <a:p>
            <a:pPr marL="457200" indent="-457200"/>
            <a:r>
              <a:rPr lang="en-US" b="1"/>
              <a:t>		     travels during these </a:t>
            </a:r>
          </a:p>
          <a:p>
            <a:pPr marL="457200" indent="-457200"/>
            <a:r>
              <a:rPr lang="en-US" b="1"/>
              <a:t>		     vibrations relates to </a:t>
            </a:r>
          </a:p>
          <a:p>
            <a:pPr marL="457200" indent="-457200"/>
            <a:r>
              <a:rPr lang="en-US" b="1"/>
              <a:t>		     loudness or decibels.</a:t>
            </a:r>
          </a:p>
          <a:p>
            <a:pPr marL="457200" indent="-457200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Events involved in the creation of an Auditory action impulse</a:t>
            </a:r>
          </a:p>
        </p:txBody>
      </p:sp>
      <p:pic>
        <p:nvPicPr>
          <p:cNvPr id="13315" name="Picture 3" descr="E:\MEDIA\1774\177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146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676400"/>
            <a:ext cx="486710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b="1"/>
              <a:t>Vibrations are communicated</a:t>
            </a:r>
          </a:p>
          <a:p>
            <a:pPr marL="457200" indent="-457200"/>
            <a:r>
              <a:rPr lang="en-US" b="1"/>
              <a:t>	from the tympanic membrane</a:t>
            </a:r>
          </a:p>
          <a:p>
            <a:pPr marL="457200" indent="-457200"/>
            <a:r>
              <a:rPr lang="en-US" b="1"/>
              <a:t>	to the auditory ossicles.</a:t>
            </a:r>
          </a:p>
          <a:p>
            <a:pPr marL="457200" indent="-457200"/>
            <a:endParaRPr lang="en-US" b="1"/>
          </a:p>
          <a:p>
            <a:pPr marL="457200" indent="-457200"/>
            <a:r>
              <a:rPr lang="en-US" b="1"/>
              <a:t>	Malleus       Incus       Stapes</a:t>
            </a:r>
          </a:p>
          <a:p>
            <a:pPr marL="457200" indent="-457200"/>
            <a:endParaRPr lang="en-US" b="1"/>
          </a:p>
          <a:p>
            <a:pPr marL="457200" indent="-457200">
              <a:buFontTx/>
              <a:buAutoNum type="arabicPeriod" startAt="4"/>
            </a:pPr>
            <a:r>
              <a:rPr lang="en-US" b="1"/>
              <a:t>Stapes vibrates back and forth</a:t>
            </a:r>
          </a:p>
          <a:p>
            <a:pPr marL="457200" indent="-457200"/>
            <a:r>
              <a:rPr lang="en-US" b="1"/>
              <a:t>	in the oval window, thus </a:t>
            </a:r>
          </a:p>
          <a:p>
            <a:pPr marL="457200" indent="-457200"/>
            <a:r>
              <a:rPr lang="en-US" b="1"/>
              <a:t>	vibrating the oval window </a:t>
            </a:r>
          </a:p>
          <a:p>
            <a:pPr marL="457200" indent="-457200"/>
            <a:r>
              <a:rPr lang="en-US" b="1"/>
              <a:t>	membrane.</a:t>
            </a:r>
          </a:p>
          <a:p>
            <a:pPr marL="457200" indent="-457200">
              <a:buFontTx/>
              <a:buAutoNum type="arabicPeriod" startAt="5"/>
            </a:pPr>
            <a:r>
              <a:rPr lang="en-US" b="1"/>
              <a:t>Vibration of oval window</a:t>
            </a:r>
          </a:p>
          <a:p>
            <a:pPr marL="457200" indent="-457200"/>
            <a:r>
              <a:rPr lang="en-US" b="1"/>
              <a:t>	membrane causes fluid pressure</a:t>
            </a:r>
          </a:p>
          <a:p>
            <a:pPr marL="457200" indent="-457200"/>
            <a:r>
              <a:rPr lang="en-US" b="1"/>
              <a:t>	waves in the perilymph of the</a:t>
            </a:r>
          </a:p>
          <a:p>
            <a:pPr marL="457200" indent="-457200"/>
            <a:r>
              <a:rPr lang="en-US" b="1"/>
              <a:t>	scala vestibuli.</a:t>
            </a:r>
          </a:p>
          <a:p>
            <a:pPr marL="457200" indent="-457200"/>
            <a:endParaRPr lang="en-US" b="1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676400" y="3276600"/>
            <a:ext cx="430213" cy="209550"/>
          </a:xfrm>
          <a:prstGeom prst="rightArrow">
            <a:avLst>
              <a:gd name="adj1" fmla="val 50000"/>
              <a:gd name="adj2" fmla="val 5132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2895600" y="3276600"/>
            <a:ext cx="430213" cy="209550"/>
          </a:xfrm>
          <a:prstGeom prst="rightArrow">
            <a:avLst>
              <a:gd name="adj1" fmla="val 50000"/>
              <a:gd name="adj2" fmla="val 5132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Events involved in the creation of an Auditory action impulse</a:t>
            </a:r>
          </a:p>
        </p:txBody>
      </p:sp>
      <p:pic>
        <p:nvPicPr>
          <p:cNvPr id="14339" name="Picture 3" descr="1774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98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436562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6"/>
            </a:pPr>
            <a:r>
              <a:rPr lang="en-US" sz="2000" b="1"/>
              <a:t>Perilymph</a:t>
            </a:r>
            <a:r>
              <a:rPr lang="en-US" sz="2000"/>
              <a:t> </a:t>
            </a:r>
            <a:r>
              <a:rPr lang="en-US" sz="2000" b="1"/>
              <a:t>pressure waves </a:t>
            </a:r>
          </a:p>
          <a:p>
            <a:pPr marL="457200" indent="-457200"/>
            <a:r>
              <a:rPr lang="en-US" sz="2000"/>
              <a:t>	</a:t>
            </a:r>
            <a:r>
              <a:rPr lang="en-US" sz="2000" b="1"/>
              <a:t>are transmitted to the scala</a:t>
            </a:r>
          </a:p>
          <a:p>
            <a:pPr marL="457200" indent="-457200"/>
            <a:r>
              <a:rPr lang="en-US" sz="2000" b="1"/>
              <a:t>	tympani and eventually to the round window causing the secondary tympanic membrane to bulge outward.</a:t>
            </a:r>
          </a:p>
          <a:p>
            <a:pPr marL="457200" indent="-457200"/>
            <a:endParaRPr lang="en-US" sz="2000" b="1"/>
          </a:p>
          <a:p>
            <a:pPr marL="457200" indent="-457200">
              <a:buFontTx/>
              <a:buAutoNum type="arabicPeriod" startAt="7"/>
            </a:pPr>
            <a:r>
              <a:rPr lang="en-US" sz="2000" b="1"/>
              <a:t>Vibrations of the vestibular</a:t>
            </a:r>
          </a:p>
          <a:p>
            <a:pPr marL="457200" indent="-457200"/>
            <a:r>
              <a:rPr lang="en-US" sz="2000" b="1"/>
              <a:t>	membrane cause vibrations</a:t>
            </a:r>
          </a:p>
          <a:p>
            <a:pPr marL="457200" indent="-457200"/>
            <a:r>
              <a:rPr lang="en-US" sz="2000" b="1"/>
              <a:t>	of the endolymph within the cochlear duct.</a:t>
            </a:r>
          </a:p>
          <a:p>
            <a:pPr marL="457200" indent="-457200"/>
            <a:endParaRPr lang="en-US" sz="2000" b="1"/>
          </a:p>
          <a:p>
            <a:pPr marL="457200" indent="-457200">
              <a:buFontTx/>
              <a:buAutoNum type="arabicPeriod" startAt="8"/>
            </a:pPr>
            <a:r>
              <a:rPr lang="en-US" sz="2000" b="1"/>
              <a:t>Endolymph pressure waves</a:t>
            </a:r>
          </a:p>
          <a:p>
            <a:pPr marL="457200" indent="-457200"/>
            <a:r>
              <a:rPr lang="en-US" sz="2000" b="1"/>
              <a:t>	cause the basilar membrane </a:t>
            </a:r>
          </a:p>
          <a:p>
            <a:pPr marL="457200" indent="-457200"/>
            <a:r>
              <a:rPr lang="en-US" sz="2000" b="1"/>
              <a:t>	to vibrate</a:t>
            </a:r>
            <a:r>
              <a:rPr lang="en-US" b="1"/>
              <a:t>. </a:t>
            </a:r>
          </a:p>
          <a:p>
            <a:pPr marL="457200" indent="-457200"/>
            <a:r>
              <a:rPr lang="en-US" b="1"/>
              <a:t>		</a:t>
            </a:r>
          </a:p>
          <a:p>
            <a:pPr marL="457200" indent="-457200"/>
            <a:r>
              <a:rPr lang="en-US" b="1"/>
              <a:t>	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Events involved in the creation of an Auditory action impulse</a:t>
            </a:r>
          </a:p>
        </p:txBody>
      </p:sp>
      <p:pic>
        <p:nvPicPr>
          <p:cNvPr id="15363" name="Picture 3" descr="1774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146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65125" y="1946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28600" y="1600200"/>
            <a:ext cx="434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8a.  Vibrations of the basilar   membrane cause the the hair cells of the Organ of Corti to vibrate.</a:t>
            </a:r>
          </a:p>
          <a:p>
            <a:pPr>
              <a:spcBef>
                <a:spcPct val="50000"/>
              </a:spcBef>
            </a:pPr>
            <a:r>
              <a:rPr lang="en-US" b="1"/>
              <a:t>8b.   Hair cells vibrate upward, bending the stereocilia against the tectorial membrane.</a:t>
            </a:r>
          </a:p>
          <a:p>
            <a:pPr>
              <a:spcBef>
                <a:spcPct val="50000"/>
              </a:spcBef>
            </a:pPr>
            <a:r>
              <a:rPr lang="en-US" b="1"/>
              <a:t>8c.  Bending the stereocilia produces a receptor potential that ultimately leads to a action potential on Cochlear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External anatomy of the ear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82988" y="3200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3660775" y="226377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7" name="Picture 18" descr="after otoplasty there is a more natural ear shap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828800"/>
            <a:ext cx="342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AutoShape 21"/>
          <p:cNvSpPr>
            <a:spLocks/>
          </p:cNvSpPr>
          <p:nvPr/>
        </p:nvSpPr>
        <p:spPr bwMode="auto">
          <a:xfrm>
            <a:off x="2819400" y="2667000"/>
            <a:ext cx="179388" cy="3271838"/>
          </a:xfrm>
          <a:prstGeom prst="leftBrace">
            <a:avLst>
              <a:gd name="adj1" fmla="val 1519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524000" y="4010025"/>
            <a:ext cx="1074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Pinna</a:t>
            </a:r>
          </a:p>
        </p:txBody>
      </p:sp>
      <p:sp>
        <p:nvSpPr>
          <p:cNvPr id="3080" name="Line 23"/>
          <p:cNvSpPr>
            <a:spLocks noChangeShapeType="1"/>
          </p:cNvSpPr>
          <p:nvPr/>
        </p:nvSpPr>
        <p:spPr bwMode="auto">
          <a:xfrm rot="-3235252">
            <a:off x="3085306" y="2401094"/>
            <a:ext cx="1588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24"/>
          <p:cNvSpPr txBox="1">
            <a:spLocks noChangeArrowheads="1"/>
          </p:cNvSpPr>
          <p:nvPr/>
        </p:nvSpPr>
        <p:spPr bwMode="auto">
          <a:xfrm>
            <a:off x="1828800" y="2235200"/>
            <a:ext cx="992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Helix</a:t>
            </a:r>
          </a:p>
        </p:txBody>
      </p:sp>
      <p:sp>
        <p:nvSpPr>
          <p:cNvPr id="3082" name="Line 26"/>
          <p:cNvSpPr>
            <a:spLocks noChangeShapeType="1"/>
          </p:cNvSpPr>
          <p:nvPr/>
        </p:nvSpPr>
        <p:spPr bwMode="auto">
          <a:xfrm rot="-7438197">
            <a:off x="3199606" y="4115594"/>
            <a:ext cx="1588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3" name="Text Box 27"/>
          <p:cNvSpPr txBox="1">
            <a:spLocks noChangeArrowheads="1"/>
          </p:cNvSpPr>
          <p:nvPr/>
        </p:nvSpPr>
        <p:spPr bwMode="auto">
          <a:xfrm>
            <a:off x="974725" y="5248275"/>
            <a:ext cx="1587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Antihelix</a:t>
            </a:r>
          </a:p>
        </p:txBody>
      </p:sp>
      <p:sp>
        <p:nvSpPr>
          <p:cNvPr id="3084" name="Line 28"/>
          <p:cNvSpPr>
            <a:spLocks noChangeShapeType="1"/>
          </p:cNvSpPr>
          <p:nvPr/>
        </p:nvSpPr>
        <p:spPr bwMode="auto">
          <a:xfrm rot="15849743" flipV="1">
            <a:off x="5767387" y="3986213"/>
            <a:ext cx="150813" cy="1169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30"/>
          <p:cNvSpPr txBox="1">
            <a:spLocks noChangeArrowheads="1"/>
          </p:cNvSpPr>
          <p:nvPr/>
        </p:nvSpPr>
        <p:spPr bwMode="auto">
          <a:xfrm>
            <a:off x="6537325" y="4410075"/>
            <a:ext cx="127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Tragus</a:t>
            </a:r>
          </a:p>
        </p:txBody>
      </p:sp>
      <p:sp>
        <p:nvSpPr>
          <p:cNvPr id="3086" name="Line 33"/>
          <p:cNvSpPr>
            <a:spLocks noChangeShapeType="1"/>
          </p:cNvSpPr>
          <p:nvPr/>
        </p:nvSpPr>
        <p:spPr bwMode="auto">
          <a:xfrm rot="-9882180">
            <a:off x="4572000" y="5105400"/>
            <a:ext cx="1588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4267200" y="6045200"/>
            <a:ext cx="182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Antitragus</a:t>
            </a:r>
          </a:p>
        </p:txBody>
      </p:sp>
      <p:sp>
        <p:nvSpPr>
          <p:cNvPr id="3088" name="Line 36"/>
          <p:cNvSpPr>
            <a:spLocks noChangeShapeType="1"/>
          </p:cNvSpPr>
          <p:nvPr/>
        </p:nvSpPr>
        <p:spPr bwMode="auto">
          <a:xfrm rot="4475256">
            <a:off x="5485606" y="1981994"/>
            <a:ext cx="1588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9" name="Text Box 37"/>
          <p:cNvSpPr txBox="1">
            <a:spLocks noChangeArrowheads="1"/>
          </p:cNvSpPr>
          <p:nvPr/>
        </p:nvSpPr>
        <p:spPr bwMode="auto">
          <a:xfrm>
            <a:off x="6343650" y="2362200"/>
            <a:ext cx="2800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Triangular Fossa</a:t>
            </a:r>
          </a:p>
        </p:txBody>
      </p:sp>
      <p:sp>
        <p:nvSpPr>
          <p:cNvPr id="3090" name="Line 40"/>
          <p:cNvSpPr>
            <a:spLocks noChangeShapeType="1"/>
          </p:cNvSpPr>
          <p:nvPr/>
        </p:nvSpPr>
        <p:spPr bwMode="auto">
          <a:xfrm rot="5067306">
            <a:off x="5622131" y="2836069"/>
            <a:ext cx="1588" cy="164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1" name="Text Box 41"/>
          <p:cNvSpPr txBox="1">
            <a:spLocks noChangeArrowheads="1"/>
          </p:cNvSpPr>
          <p:nvPr/>
        </p:nvSpPr>
        <p:spPr bwMode="auto">
          <a:xfrm>
            <a:off x="6613525" y="3343275"/>
            <a:ext cx="1350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Concha</a:t>
            </a:r>
          </a:p>
        </p:txBody>
      </p:sp>
      <p:sp>
        <p:nvSpPr>
          <p:cNvPr id="3092" name="Line 42"/>
          <p:cNvSpPr>
            <a:spLocks noChangeShapeType="1"/>
          </p:cNvSpPr>
          <p:nvPr/>
        </p:nvSpPr>
        <p:spPr bwMode="auto">
          <a:xfrm rot="5167182">
            <a:off x="5850731" y="4893469"/>
            <a:ext cx="1588" cy="164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Text Box 43"/>
          <p:cNvSpPr txBox="1">
            <a:spLocks noChangeArrowheads="1"/>
          </p:cNvSpPr>
          <p:nvPr/>
        </p:nvSpPr>
        <p:spPr bwMode="auto">
          <a:xfrm>
            <a:off x="6765925" y="5400675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Lobule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Three Parts of the Ear</a:t>
            </a:r>
          </a:p>
        </p:txBody>
      </p:sp>
      <p:pic>
        <p:nvPicPr>
          <p:cNvPr id="4099" name="Picture 3" descr="1774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81188"/>
            <a:ext cx="76200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447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Overview of the anatomy of the external ear, middle ear and internal ear</a:t>
            </a:r>
          </a:p>
        </p:txBody>
      </p:sp>
      <p:pic>
        <p:nvPicPr>
          <p:cNvPr id="5123" name="Picture 5" descr="E:\MEDIA\1774\177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6914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Gross Anatomy of the Middle Ear</a:t>
            </a:r>
          </a:p>
        </p:txBody>
      </p:sp>
      <p:pic>
        <p:nvPicPr>
          <p:cNvPr id="6147" name="Picture 3" descr="1774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620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Gross Anatomy of the Inner Ear</a:t>
            </a:r>
          </a:p>
        </p:txBody>
      </p:sp>
      <p:pic>
        <p:nvPicPr>
          <p:cNvPr id="7171" name="Picture 3" descr="E:\MEDIA\1774\177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95450"/>
            <a:ext cx="7620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Anatomy of the Cochlea</a:t>
            </a:r>
          </a:p>
        </p:txBody>
      </p:sp>
      <p:pic>
        <p:nvPicPr>
          <p:cNvPr id="8195" name="Picture 3" descr="E:\MEDIA\1774\177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620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Sectional View of the Cochlear as it will appear on a microscope slide</a:t>
            </a:r>
          </a:p>
        </p:txBody>
      </p:sp>
      <p:pic>
        <p:nvPicPr>
          <p:cNvPr id="9219" name="Picture 3" descr="E:\MEDIA\1774\177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620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Internal Anatomy of the Cochlea with details of the Bony Labyrinth</a:t>
            </a:r>
          </a:p>
        </p:txBody>
      </p:sp>
      <p:pic>
        <p:nvPicPr>
          <p:cNvPr id="10243" name="Picture 3" descr="E:\MEDIA\1774\177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620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730</TotalTime>
  <Words>189</Words>
  <Application>Microsoft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A&amp;P Unit 4 Lecture 6A</vt:lpstr>
      <vt:lpstr>External anatomy of the ear</vt:lpstr>
      <vt:lpstr>Three Parts of the Ear</vt:lpstr>
      <vt:lpstr>Overview of the anatomy of the external ear, middle ear and internal ear</vt:lpstr>
      <vt:lpstr>Gross Anatomy of the Middle Ear</vt:lpstr>
      <vt:lpstr>Gross Anatomy of the Inner Ear</vt:lpstr>
      <vt:lpstr>Anatomy of the Cochlea</vt:lpstr>
      <vt:lpstr>Sectional View of the Cochlear as it will appear on a microscope slide</vt:lpstr>
      <vt:lpstr>Internal Anatomy of the Cochlea with details of the Bony Labyrinth</vt:lpstr>
      <vt:lpstr>Internal Anatomy of the Bony Labyrinth with details  of the Organ of Corti</vt:lpstr>
      <vt:lpstr>Events involved in the creation of an Auditory action impulse</vt:lpstr>
      <vt:lpstr>Events involved in the creation of an Auditory action impulse</vt:lpstr>
      <vt:lpstr>Events involved in the creation of an Auditory action impulse</vt:lpstr>
      <vt:lpstr>Events involved in the creation of an Auditory action impulse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anatomy of the ear</dc:title>
  <dc:creator>garyb</dc:creator>
  <cp:lastModifiedBy>GaryB</cp:lastModifiedBy>
  <cp:revision>44</cp:revision>
  <dcterms:created xsi:type="dcterms:W3CDTF">2001-11-28T18:22:23Z</dcterms:created>
  <dcterms:modified xsi:type="dcterms:W3CDTF">2008-12-04T22:07:48Z</dcterms:modified>
</cp:coreProperties>
</file>